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2772" r:id="rId2"/>
    <p:sldId id="2929" r:id="rId3"/>
    <p:sldId id="2875" r:id="rId4"/>
    <p:sldId id="2890" r:id="rId5"/>
    <p:sldId id="2894" r:id="rId6"/>
    <p:sldId id="2895" r:id="rId7"/>
    <p:sldId id="2896" r:id="rId8"/>
    <p:sldId id="2888" r:id="rId9"/>
    <p:sldId id="2897" r:id="rId10"/>
    <p:sldId id="350" r:id="rId11"/>
    <p:sldId id="2898" r:id="rId12"/>
    <p:sldId id="363" r:id="rId13"/>
    <p:sldId id="2886" r:id="rId14"/>
    <p:sldId id="2899" r:id="rId15"/>
    <p:sldId id="2900" r:id="rId16"/>
    <p:sldId id="2901" r:id="rId17"/>
    <p:sldId id="2902" r:id="rId18"/>
    <p:sldId id="2904" r:id="rId19"/>
    <p:sldId id="2928" r:id="rId20"/>
  </p:sldIdLst>
  <p:sldSz cx="12192000" cy="6858000"/>
  <p:notesSz cx="6796088" cy="9925050"/>
  <p:embeddedFontLst>
    <p:embeddedFont>
      <p:font typeface="Book Antiqua" panose="02040602050305030304" pitchFamily="18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Wingdings 3" panose="05040102010807070707" pitchFamily="18" charset="2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Arial Rounded MT Bold" panose="020B0604020202020204" charset="0"/>
      <p:regular r:id="rId33"/>
      <p:bold r:id="rId3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7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38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e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6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191BA2C-96C2-4EAF-965E-40BC576998A2}" type="slidenum">
              <a:rPr lang="de-DE">
                <a:latin typeface="Arial" charset="0"/>
              </a:rPr>
              <a:pPr/>
              <a:t>10</a:t>
            </a:fld>
            <a:endParaRPr lang="de-DE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24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5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06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08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52351-557D-4DC4-9AE2-801C987D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2" Type="http://schemas.openxmlformats.org/officeDocument/2006/relationships/tags" Target="../tags/tag2.xml"/><Relationship Id="rId16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Discrete-Time Markov Chain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5.1 </a:t>
            </a:r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of Embedded Markov Chain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State probabilities </a:t>
            </a:r>
            <a:r>
              <a:rPr lang="en-US" dirty="0"/>
              <a:t>at embedding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Transition probability matrix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6292C9-FA2C-4903-A1FD-9C885E37B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30875"/>
              </p:ext>
            </p:extLst>
          </p:nvPr>
        </p:nvGraphicFramePr>
        <p:xfrm>
          <a:off x="914400" y="1346260"/>
          <a:ext cx="25257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5" imgW="1485720" imgH="241200" progId="Equation.DSMT4">
                  <p:embed/>
                </p:oleObj>
              </mc:Choice>
              <mc:Fallback>
                <p:oleObj name="Equation" r:id="rId5" imgW="1485720" imgH="241200" progId="Equation.DSMT4">
                  <p:embed/>
                  <p:pic>
                    <p:nvPicPr>
                      <p:cNvPr id="143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46260"/>
                        <a:ext cx="2525713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01351"/>
              </p:ext>
            </p:extLst>
          </p:nvPr>
        </p:nvGraphicFramePr>
        <p:xfrm>
          <a:off x="935037" y="1855847"/>
          <a:ext cx="22161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7" imgW="1308100" imgH="241300" progId="">
                  <p:embed/>
                </p:oleObj>
              </mc:Choice>
              <mc:Fallback>
                <p:oleObj name="Equation" r:id="rId7" imgW="1308100" imgH="241300" progId="">
                  <p:embed/>
                  <p:pic>
                    <p:nvPicPr>
                      <p:cNvPr id="143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7" y="1855847"/>
                        <a:ext cx="2216150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3CA451A-3C86-479D-A576-A2FEBA6078A4}"/>
              </a:ext>
            </a:extLst>
          </p:cNvPr>
          <p:cNvGrpSpPr/>
          <p:nvPr/>
        </p:nvGrpSpPr>
        <p:grpSpPr>
          <a:xfrm>
            <a:off x="846717" y="2803419"/>
            <a:ext cx="4405313" cy="1203539"/>
            <a:chOff x="628651" y="2444695"/>
            <a:chExt cx="4405313" cy="1203539"/>
          </a:xfrm>
        </p:grpSpPr>
        <p:graphicFrame>
          <p:nvGraphicFramePr>
            <p:cNvPr id="1434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012107"/>
                </p:ext>
              </p:extLst>
            </p:nvPr>
          </p:nvGraphicFramePr>
          <p:xfrm>
            <a:off x="628651" y="3194209"/>
            <a:ext cx="44053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0" name="Equation" r:id="rId9" imgW="2590800" imgH="266700" progId="">
                    <p:embed/>
                  </p:oleObj>
                </mc:Choice>
                <mc:Fallback>
                  <p:oleObj name="Equation" r:id="rId9" imgW="2590800" imgH="266700" progId="">
                    <p:embed/>
                    <p:pic>
                      <p:nvPicPr>
                        <p:cNvPr id="1434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651" y="3194209"/>
                          <a:ext cx="4405313" cy="454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2" name="Gruppieren 61"/>
            <p:cNvGrpSpPr/>
            <p:nvPr/>
          </p:nvGrpSpPr>
          <p:grpSpPr>
            <a:xfrm>
              <a:off x="677634" y="2444695"/>
              <a:ext cx="3648074" cy="812800"/>
              <a:chOff x="1741488" y="2378075"/>
              <a:chExt cx="3648074" cy="812800"/>
            </a:xfrm>
          </p:grpSpPr>
          <p:graphicFrame>
            <p:nvGraphicFramePr>
              <p:cNvPr id="14346" name="Object 10"/>
              <p:cNvGraphicFramePr>
                <a:graphicFrameLocks noChangeAspect="1"/>
              </p:cNvGraphicFramePr>
              <p:nvPr/>
            </p:nvGraphicFramePr>
            <p:xfrm>
              <a:off x="1741488" y="2736850"/>
              <a:ext cx="1054100" cy="454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1" name="Equation" r:id="rId11" imgW="622030" imgH="266584" progId="">
                      <p:embed/>
                    </p:oleObj>
                  </mc:Choice>
                  <mc:Fallback>
                    <p:oleObj name="Equation" r:id="rId11" imgW="622030" imgH="266584" progId="">
                      <p:embed/>
                      <p:pic>
                        <p:nvPicPr>
                          <p:cNvPr id="14346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1488" y="2736850"/>
                            <a:ext cx="1054100" cy="4540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0" name="Object 14"/>
              <p:cNvGraphicFramePr>
                <a:graphicFrameLocks noChangeAspect="1"/>
              </p:cNvGraphicFramePr>
              <p:nvPr/>
            </p:nvGraphicFramePr>
            <p:xfrm>
              <a:off x="5119687" y="2378075"/>
              <a:ext cx="269875" cy="298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2" name="Equation" r:id="rId13" imgW="126835" imgH="139518" progId="">
                      <p:embed/>
                    </p:oleObj>
                  </mc:Choice>
                  <mc:Fallback>
                    <p:oleObj name="Equation" r:id="rId13" imgW="126835" imgH="139518" progId="">
                      <p:embed/>
                      <p:pic>
                        <p:nvPicPr>
                          <p:cNvPr id="1435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9687" y="2378075"/>
                            <a:ext cx="269875" cy="298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3" name="Gruppieren 62"/>
          <p:cNvGrpSpPr/>
          <p:nvPr/>
        </p:nvGrpSpPr>
        <p:grpSpPr>
          <a:xfrm>
            <a:off x="6629400" y="2133600"/>
            <a:ext cx="4137025" cy="2362200"/>
            <a:chOff x="2844800" y="3724275"/>
            <a:chExt cx="4137025" cy="2362200"/>
          </a:xfrm>
        </p:grpSpPr>
        <p:graphicFrame>
          <p:nvGraphicFramePr>
            <p:cNvPr id="14349" name="Object 13"/>
            <p:cNvGraphicFramePr>
              <a:graphicFrameLocks noChangeAspect="1"/>
            </p:cNvGraphicFramePr>
            <p:nvPr/>
          </p:nvGraphicFramePr>
          <p:xfrm>
            <a:off x="5899150" y="4568825"/>
            <a:ext cx="1082675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" name="Dokument" r:id="rId15" imgW="739609" imgH="406138" progId="Word.Document.8">
                    <p:embed/>
                  </p:oleObj>
                </mc:Choice>
                <mc:Fallback>
                  <p:oleObj name="Dokument" r:id="rId15" imgW="739609" imgH="406138" progId="Word.Document.8">
                    <p:embed/>
                    <p:pic>
                      <p:nvPicPr>
                        <p:cNvPr id="1434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9150" y="4568825"/>
                          <a:ext cx="1082675" cy="596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 type="none" w="sm" len="sm"/>
                              <a:tailEnd type="none" w="sm" len="med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" name="Group 15"/>
            <p:cNvGrpSpPr>
              <a:grpSpLocks/>
            </p:cNvGrpSpPr>
            <p:nvPr/>
          </p:nvGrpSpPr>
          <p:grpSpPr bwMode="auto">
            <a:xfrm>
              <a:off x="2844800" y="3724275"/>
              <a:ext cx="2586038" cy="2362200"/>
              <a:chOff x="1342" y="2346"/>
              <a:chExt cx="1629" cy="1488"/>
            </a:xfrm>
          </p:grpSpPr>
          <p:sp>
            <p:nvSpPr>
              <p:cNvPr id="14352" name="Rectangle 16"/>
              <p:cNvSpPr>
                <a:spLocks noChangeArrowheads="1"/>
              </p:cNvSpPr>
              <p:nvPr/>
            </p:nvSpPr>
            <p:spPr bwMode="auto">
              <a:xfrm>
                <a:off x="1401" y="3609"/>
                <a:ext cx="50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b="0">
                    <a:solidFill>
                      <a:srgbClr val="000000"/>
                    </a:solidFill>
                    <a:latin typeface="Book Antiqua" pitchFamily="18" charset="0"/>
                  </a:rPr>
                  <a:t>t</a:t>
                </a:r>
                <a:endParaRPr lang="en-US"/>
              </a:p>
            </p:txBody>
          </p:sp>
          <p:sp>
            <p:nvSpPr>
              <p:cNvPr id="14353" name="Rectangle 17"/>
              <p:cNvSpPr>
                <a:spLocks noChangeArrowheads="1"/>
              </p:cNvSpPr>
              <p:nvPr/>
            </p:nvSpPr>
            <p:spPr bwMode="auto">
              <a:xfrm>
                <a:off x="1479" y="3669"/>
                <a:ext cx="80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b="0">
                    <a:solidFill>
                      <a:srgbClr val="000000"/>
                    </a:solidFill>
                    <a:latin typeface="Book Antiqua" pitchFamily="18" charset="0"/>
                  </a:rPr>
                  <a:t>n</a:t>
                </a:r>
                <a:endParaRPr lang="en-US"/>
              </a:p>
            </p:txBody>
          </p:sp>
          <p:sp>
            <p:nvSpPr>
              <p:cNvPr id="14354" name="Rectangle 18"/>
              <p:cNvSpPr>
                <a:spLocks noChangeArrowheads="1"/>
              </p:cNvSpPr>
              <p:nvPr/>
            </p:nvSpPr>
            <p:spPr bwMode="auto">
              <a:xfrm>
                <a:off x="2660" y="3609"/>
                <a:ext cx="50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b="0">
                    <a:solidFill>
                      <a:srgbClr val="000000"/>
                    </a:solidFill>
                    <a:latin typeface="Book Antiqua" pitchFamily="18" charset="0"/>
                  </a:rPr>
                  <a:t>t</a:t>
                </a:r>
                <a:endParaRPr lang="en-US"/>
              </a:p>
            </p:txBody>
          </p:sp>
          <p:sp>
            <p:nvSpPr>
              <p:cNvPr id="14355" name="Rectangle 19"/>
              <p:cNvSpPr>
                <a:spLocks noChangeArrowheads="1"/>
              </p:cNvSpPr>
              <p:nvPr/>
            </p:nvSpPr>
            <p:spPr bwMode="auto">
              <a:xfrm>
                <a:off x="2740" y="3669"/>
                <a:ext cx="23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b="0">
                    <a:solidFill>
                      <a:srgbClr val="000000"/>
                    </a:solidFill>
                    <a:latin typeface="Book Antiqua" pitchFamily="18" charset="0"/>
                  </a:rPr>
                  <a:t>n+1</a:t>
                </a:r>
                <a:endParaRPr lang="en-US"/>
              </a:p>
            </p:txBody>
          </p:sp>
          <p:sp>
            <p:nvSpPr>
              <p:cNvPr id="14356" name="Freeform 20"/>
              <p:cNvSpPr>
                <a:spLocks/>
              </p:cNvSpPr>
              <p:nvPr/>
            </p:nvSpPr>
            <p:spPr bwMode="auto">
              <a:xfrm>
                <a:off x="1477" y="2392"/>
                <a:ext cx="4" cy="1093"/>
              </a:xfrm>
              <a:custGeom>
                <a:avLst/>
                <a:gdLst>
                  <a:gd name="T0" fmla="*/ 4 w 4"/>
                  <a:gd name="T1" fmla="*/ 2 h 1093"/>
                  <a:gd name="T2" fmla="*/ 4 w 4"/>
                  <a:gd name="T3" fmla="*/ 0 h 1093"/>
                  <a:gd name="T4" fmla="*/ 0 w 4"/>
                  <a:gd name="T5" fmla="*/ 0 h 1093"/>
                  <a:gd name="T6" fmla="*/ 0 w 4"/>
                  <a:gd name="T7" fmla="*/ 1093 h 1093"/>
                  <a:gd name="T8" fmla="*/ 4 w 4"/>
                  <a:gd name="T9" fmla="*/ 1093 h 1093"/>
                  <a:gd name="T10" fmla="*/ 4 w 4"/>
                  <a:gd name="T11" fmla="*/ 1091 h 1093"/>
                  <a:gd name="T12" fmla="*/ 4 w 4"/>
                  <a:gd name="T13" fmla="*/ 2 h 10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1093">
                    <a:moveTo>
                      <a:pt x="4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1093"/>
                    </a:lnTo>
                    <a:lnTo>
                      <a:pt x="4" y="1093"/>
                    </a:lnTo>
                    <a:lnTo>
                      <a:pt x="4" y="109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7" name="Freeform 21"/>
              <p:cNvSpPr>
                <a:spLocks/>
              </p:cNvSpPr>
              <p:nvPr/>
            </p:nvSpPr>
            <p:spPr bwMode="auto">
              <a:xfrm>
                <a:off x="1442" y="3480"/>
                <a:ext cx="78" cy="5"/>
              </a:xfrm>
              <a:custGeom>
                <a:avLst/>
                <a:gdLst>
                  <a:gd name="T0" fmla="*/ 2 w 78"/>
                  <a:gd name="T1" fmla="*/ 0 h 5"/>
                  <a:gd name="T2" fmla="*/ 0 w 78"/>
                  <a:gd name="T3" fmla="*/ 0 h 5"/>
                  <a:gd name="T4" fmla="*/ 0 w 78"/>
                  <a:gd name="T5" fmla="*/ 5 h 5"/>
                  <a:gd name="T6" fmla="*/ 78 w 78"/>
                  <a:gd name="T7" fmla="*/ 5 h 5"/>
                  <a:gd name="T8" fmla="*/ 78 w 78"/>
                  <a:gd name="T9" fmla="*/ 0 h 5"/>
                  <a:gd name="T10" fmla="*/ 76 w 78"/>
                  <a:gd name="T11" fmla="*/ 0 h 5"/>
                  <a:gd name="T12" fmla="*/ 2 w 78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8" y="5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8" name="Freeform 22"/>
              <p:cNvSpPr>
                <a:spLocks/>
              </p:cNvSpPr>
              <p:nvPr/>
            </p:nvSpPr>
            <p:spPr bwMode="auto">
              <a:xfrm>
                <a:off x="1442" y="3326"/>
                <a:ext cx="78" cy="4"/>
              </a:xfrm>
              <a:custGeom>
                <a:avLst/>
                <a:gdLst>
                  <a:gd name="T0" fmla="*/ 2 w 78"/>
                  <a:gd name="T1" fmla="*/ 0 h 4"/>
                  <a:gd name="T2" fmla="*/ 0 w 78"/>
                  <a:gd name="T3" fmla="*/ 0 h 4"/>
                  <a:gd name="T4" fmla="*/ 0 w 78"/>
                  <a:gd name="T5" fmla="*/ 4 h 4"/>
                  <a:gd name="T6" fmla="*/ 78 w 78"/>
                  <a:gd name="T7" fmla="*/ 4 h 4"/>
                  <a:gd name="T8" fmla="*/ 78 w 78"/>
                  <a:gd name="T9" fmla="*/ 0 h 4"/>
                  <a:gd name="T10" fmla="*/ 76 w 78"/>
                  <a:gd name="T11" fmla="*/ 0 h 4"/>
                  <a:gd name="T12" fmla="*/ 2 w 7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9" name="Freeform 23"/>
              <p:cNvSpPr>
                <a:spLocks/>
              </p:cNvSpPr>
              <p:nvPr/>
            </p:nvSpPr>
            <p:spPr bwMode="auto">
              <a:xfrm>
                <a:off x="1442" y="3170"/>
                <a:ext cx="78" cy="4"/>
              </a:xfrm>
              <a:custGeom>
                <a:avLst/>
                <a:gdLst>
                  <a:gd name="T0" fmla="*/ 2 w 78"/>
                  <a:gd name="T1" fmla="*/ 0 h 4"/>
                  <a:gd name="T2" fmla="*/ 0 w 78"/>
                  <a:gd name="T3" fmla="*/ 0 h 4"/>
                  <a:gd name="T4" fmla="*/ 0 w 78"/>
                  <a:gd name="T5" fmla="*/ 4 h 4"/>
                  <a:gd name="T6" fmla="*/ 78 w 78"/>
                  <a:gd name="T7" fmla="*/ 4 h 4"/>
                  <a:gd name="T8" fmla="*/ 78 w 78"/>
                  <a:gd name="T9" fmla="*/ 0 h 4"/>
                  <a:gd name="T10" fmla="*/ 76 w 78"/>
                  <a:gd name="T11" fmla="*/ 0 h 4"/>
                  <a:gd name="T12" fmla="*/ 2 w 7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0" name="Freeform 24"/>
              <p:cNvSpPr>
                <a:spLocks/>
              </p:cNvSpPr>
              <p:nvPr/>
            </p:nvSpPr>
            <p:spPr bwMode="auto">
              <a:xfrm>
                <a:off x="1442" y="2937"/>
                <a:ext cx="78" cy="4"/>
              </a:xfrm>
              <a:custGeom>
                <a:avLst/>
                <a:gdLst>
                  <a:gd name="T0" fmla="*/ 2 w 78"/>
                  <a:gd name="T1" fmla="*/ 0 h 4"/>
                  <a:gd name="T2" fmla="*/ 0 w 78"/>
                  <a:gd name="T3" fmla="*/ 0 h 4"/>
                  <a:gd name="T4" fmla="*/ 0 w 78"/>
                  <a:gd name="T5" fmla="*/ 4 h 4"/>
                  <a:gd name="T6" fmla="*/ 78 w 78"/>
                  <a:gd name="T7" fmla="*/ 4 h 4"/>
                  <a:gd name="T8" fmla="*/ 78 w 78"/>
                  <a:gd name="T9" fmla="*/ 0 h 4"/>
                  <a:gd name="T10" fmla="*/ 76 w 78"/>
                  <a:gd name="T11" fmla="*/ 0 h 4"/>
                  <a:gd name="T12" fmla="*/ 2 w 7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1" name="Freeform 25"/>
              <p:cNvSpPr>
                <a:spLocks/>
              </p:cNvSpPr>
              <p:nvPr/>
            </p:nvSpPr>
            <p:spPr bwMode="auto">
              <a:xfrm>
                <a:off x="1453" y="2346"/>
                <a:ext cx="52" cy="117"/>
              </a:xfrm>
              <a:custGeom>
                <a:avLst/>
                <a:gdLst>
                  <a:gd name="T0" fmla="*/ 0 w 52"/>
                  <a:gd name="T1" fmla="*/ 117 h 117"/>
                  <a:gd name="T2" fmla="*/ 26 w 52"/>
                  <a:gd name="T3" fmla="*/ 0 h 117"/>
                  <a:gd name="T4" fmla="*/ 52 w 52"/>
                  <a:gd name="T5" fmla="*/ 117 h 117"/>
                  <a:gd name="T6" fmla="*/ 0 w 52"/>
                  <a:gd name="T7" fmla="*/ 11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" h="117">
                    <a:moveTo>
                      <a:pt x="0" y="117"/>
                    </a:moveTo>
                    <a:lnTo>
                      <a:pt x="26" y="0"/>
                    </a:lnTo>
                    <a:lnTo>
                      <a:pt x="52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2" name="Rectangle 26"/>
              <p:cNvSpPr>
                <a:spLocks noChangeArrowheads="1"/>
              </p:cNvSpPr>
              <p:nvPr/>
            </p:nvSpPr>
            <p:spPr bwMode="auto">
              <a:xfrm>
                <a:off x="1342" y="3433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0</a:t>
                </a:r>
                <a:endParaRPr lang="en-US"/>
              </a:p>
            </p:txBody>
          </p:sp>
          <p:sp>
            <p:nvSpPr>
              <p:cNvPr id="14363" name="Rectangle 27"/>
              <p:cNvSpPr>
                <a:spLocks noChangeArrowheads="1"/>
              </p:cNvSpPr>
              <p:nvPr/>
            </p:nvSpPr>
            <p:spPr bwMode="auto">
              <a:xfrm>
                <a:off x="1342" y="3276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1</a:t>
                </a:r>
                <a:endParaRPr lang="en-US"/>
              </a:p>
            </p:txBody>
          </p:sp>
          <p:sp>
            <p:nvSpPr>
              <p:cNvPr id="14364" name="Rectangle 28"/>
              <p:cNvSpPr>
                <a:spLocks noChangeArrowheads="1"/>
              </p:cNvSpPr>
              <p:nvPr/>
            </p:nvSpPr>
            <p:spPr bwMode="auto">
              <a:xfrm>
                <a:off x="1342" y="3120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2</a:t>
                </a:r>
                <a:endParaRPr lang="en-US"/>
              </a:p>
            </p:txBody>
          </p:sp>
          <p:sp>
            <p:nvSpPr>
              <p:cNvPr id="14365" name="Rectangle 29"/>
              <p:cNvSpPr>
                <a:spLocks noChangeArrowheads="1"/>
              </p:cNvSpPr>
              <p:nvPr/>
            </p:nvSpPr>
            <p:spPr bwMode="auto">
              <a:xfrm>
                <a:off x="1353" y="2868"/>
                <a:ext cx="37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0">
                    <a:solidFill>
                      <a:srgbClr val="000000"/>
                    </a:solidFill>
                    <a:latin typeface="Book Antiqua" pitchFamily="18" charset="0"/>
                  </a:rPr>
                  <a:t>i</a:t>
                </a:r>
                <a:endParaRPr lang="en-US"/>
              </a:p>
            </p:txBody>
          </p:sp>
          <p:sp>
            <p:nvSpPr>
              <p:cNvPr id="14366" name="Oval 30"/>
              <p:cNvSpPr>
                <a:spLocks noChangeArrowheads="1"/>
              </p:cNvSpPr>
              <p:nvPr/>
            </p:nvSpPr>
            <p:spPr bwMode="auto">
              <a:xfrm>
                <a:off x="1457" y="2915"/>
                <a:ext cx="50" cy="4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7" name="Oval 31"/>
              <p:cNvSpPr>
                <a:spLocks noChangeArrowheads="1"/>
              </p:cNvSpPr>
              <p:nvPr/>
            </p:nvSpPr>
            <p:spPr bwMode="auto">
              <a:xfrm>
                <a:off x="1457" y="3150"/>
                <a:ext cx="50" cy="4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8" name="Oval 32"/>
              <p:cNvSpPr>
                <a:spLocks noChangeArrowheads="1"/>
              </p:cNvSpPr>
              <p:nvPr/>
            </p:nvSpPr>
            <p:spPr bwMode="auto">
              <a:xfrm>
                <a:off x="1457" y="3304"/>
                <a:ext cx="50" cy="4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9" name="Oval 33"/>
              <p:cNvSpPr>
                <a:spLocks noChangeArrowheads="1"/>
              </p:cNvSpPr>
              <p:nvPr/>
            </p:nvSpPr>
            <p:spPr bwMode="auto">
              <a:xfrm>
                <a:off x="1457" y="3461"/>
                <a:ext cx="50" cy="4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0" name="Freeform 34"/>
              <p:cNvSpPr>
                <a:spLocks/>
              </p:cNvSpPr>
              <p:nvPr/>
            </p:nvSpPr>
            <p:spPr bwMode="auto">
              <a:xfrm>
                <a:off x="2762" y="2392"/>
                <a:ext cx="4" cy="1093"/>
              </a:xfrm>
              <a:custGeom>
                <a:avLst/>
                <a:gdLst>
                  <a:gd name="T0" fmla="*/ 4 w 4"/>
                  <a:gd name="T1" fmla="*/ 2 h 1093"/>
                  <a:gd name="T2" fmla="*/ 4 w 4"/>
                  <a:gd name="T3" fmla="*/ 0 h 1093"/>
                  <a:gd name="T4" fmla="*/ 0 w 4"/>
                  <a:gd name="T5" fmla="*/ 0 h 1093"/>
                  <a:gd name="T6" fmla="*/ 0 w 4"/>
                  <a:gd name="T7" fmla="*/ 1093 h 1093"/>
                  <a:gd name="T8" fmla="*/ 4 w 4"/>
                  <a:gd name="T9" fmla="*/ 1093 h 1093"/>
                  <a:gd name="T10" fmla="*/ 4 w 4"/>
                  <a:gd name="T11" fmla="*/ 1091 h 1093"/>
                  <a:gd name="T12" fmla="*/ 4 w 4"/>
                  <a:gd name="T13" fmla="*/ 2 h 10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1093">
                    <a:moveTo>
                      <a:pt x="4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1093"/>
                    </a:lnTo>
                    <a:lnTo>
                      <a:pt x="4" y="1093"/>
                    </a:lnTo>
                    <a:lnTo>
                      <a:pt x="4" y="1091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1" name="Freeform 35"/>
              <p:cNvSpPr>
                <a:spLocks/>
              </p:cNvSpPr>
              <p:nvPr/>
            </p:nvSpPr>
            <p:spPr bwMode="auto">
              <a:xfrm>
                <a:off x="2727" y="3480"/>
                <a:ext cx="78" cy="5"/>
              </a:xfrm>
              <a:custGeom>
                <a:avLst/>
                <a:gdLst>
                  <a:gd name="T0" fmla="*/ 2 w 78"/>
                  <a:gd name="T1" fmla="*/ 0 h 5"/>
                  <a:gd name="T2" fmla="*/ 0 w 78"/>
                  <a:gd name="T3" fmla="*/ 0 h 5"/>
                  <a:gd name="T4" fmla="*/ 0 w 78"/>
                  <a:gd name="T5" fmla="*/ 5 h 5"/>
                  <a:gd name="T6" fmla="*/ 78 w 78"/>
                  <a:gd name="T7" fmla="*/ 5 h 5"/>
                  <a:gd name="T8" fmla="*/ 78 w 78"/>
                  <a:gd name="T9" fmla="*/ 0 h 5"/>
                  <a:gd name="T10" fmla="*/ 76 w 78"/>
                  <a:gd name="T11" fmla="*/ 0 h 5"/>
                  <a:gd name="T12" fmla="*/ 2 w 78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8" y="5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2" name="Freeform 36"/>
              <p:cNvSpPr>
                <a:spLocks/>
              </p:cNvSpPr>
              <p:nvPr/>
            </p:nvSpPr>
            <p:spPr bwMode="auto">
              <a:xfrm>
                <a:off x="2727" y="3326"/>
                <a:ext cx="78" cy="4"/>
              </a:xfrm>
              <a:custGeom>
                <a:avLst/>
                <a:gdLst>
                  <a:gd name="T0" fmla="*/ 2 w 78"/>
                  <a:gd name="T1" fmla="*/ 0 h 4"/>
                  <a:gd name="T2" fmla="*/ 0 w 78"/>
                  <a:gd name="T3" fmla="*/ 0 h 4"/>
                  <a:gd name="T4" fmla="*/ 0 w 78"/>
                  <a:gd name="T5" fmla="*/ 4 h 4"/>
                  <a:gd name="T6" fmla="*/ 78 w 78"/>
                  <a:gd name="T7" fmla="*/ 4 h 4"/>
                  <a:gd name="T8" fmla="*/ 78 w 78"/>
                  <a:gd name="T9" fmla="*/ 0 h 4"/>
                  <a:gd name="T10" fmla="*/ 76 w 78"/>
                  <a:gd name="T11" fmla="*/ 0 h 4"/>
                  <a:gd name="T12" fmla="*/ 2 w 7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Freeform 37"/>
              <p:cNvSpPr>
                <a:spLocks/>
              </p:cNvSpPr>
              <p:nvPr/>
            </p:nvSpPr>
            <p:spPr bwMode="auto">
              <a:xfrm>
                <a:off x="2727" y="3170"/>
                <a:ext cx="78" cy="4"/>
              </a:xfrm>
              <a:custGeom>
                <a:avLst/>
                <a:gdLst>
                  <a:gd name="T0" fmla="*/ 2 w 78"/>
                  <a:gd name="T1" fmla="*/ 0 h 4"/>
                  <a:gd name="T2" fmla="*/ 0 w 78"/>
                  <a:gd name="T3" fmla="*/ 0 h 4"/>
                  <a:gd name="T4" fmla="*/ 0 w 78"/>
                  <a:gd name="T5" fmla="*/ 4 h 4"/>
                  <a:gd name="T6" fmla="*/ 78 w 78"/>
                  <a:gd name="T7" fmla="*/ 4 h 4"/>
                  <a:gd name="T8" fmla="*/ 78 w 78"/>
                  <a:gd name="T9" fmla="*/ 0 h 4"/>
                  <a:gd name="T10" fmla="*/ 76 w 78"/>
                  <a:gd name="T11" fmla="*/ 0 h 4"/>
                  <a:gd name="T12" fmla="*/ 2 w 7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4" name="Freeform 38"/>
              <p:cNvSpPr>
                <a:spLocks/>
              </p:cNvSpPr>
              <p:nvPr/>
            </p:nvSpPr>
            <p:spPr bwMode="auto">
              <a:xfrm>
                <a:off x="2727" y="2705"/>
                <a:ext cx="78" cy="4"/>
              </a:xfrm>
              <a:custGeom>
                <a:avLst/>
                <a:gdLst>
                  <a:gd name="T0" fmla="*/ 2 w 78"/>
                  <a:gd name="T1" fmla="*/ 0 h 4"/>
                  <a:gd name="T2" fmla="*/ 0 w 78"/>
                  <a:gd name="T3" fmla="*/ 0 h 4"/>
                  <a:gd name="T4" fmla="*/ 0 w 78"/>
                  <a:gd name="T5" fmla="*/ 4 h 4"/>
                  <a:gd name="T6" fmla="*/ 78 w 78"/>
                  <a:gd name="T7" fmla="*/ 4 h 4"/>
                  <a:gd name="T8" fmla="*/ 78 w 78"/>
                  <a:gd name="T9" fmla="*/ 0 h 4"/>
                  <a:gd name="T10" fmla="*/ 76 w 78"/>
                  <a:gd name="T11" fmla="*/ 0 h 4"/>
                  <a:gd name="T12" fmla="*/ 2 w 78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5" name="Freeform 39"/>
              <p:cNvSpPr>
                <a:spLocks/>
              </p:cNvSpPr>
              <p:nvPr/>
            </p:nvSpPr>
            <p:spPr bwMode="auto">
              <a:xfrm>
                <a:off x="2736" y="2346"/>
                <a:ext cx="52" cy="117"/>
              </a:xfrm>
              <a:custGeom>
                <a:avLst/>
                <a:gdLst>
                  <a:gd name="T0" fmla="*/ 0 w 52"/>
                  <a:gd name="T1" fmla="*/ 117 h 117"/>
                  <a:gd name="T2" fmla="*/ 26 w 52"/>
                  <a:gd name="T3" fmla="*/ 0 h 117"/>
                  <a:gd name="T4" fmla="*/ 52 w 52"/>
                  <a:gd name="T5" fmla="*/ 117 h 117"/>
                  <a:gd name="T6" fmla="*/ 0 w 52"/>
                  <a:gd name="T7" fmla="*/ 11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2" h="117">
                    <a:moveTo>
                      <a:pt x="0" y="117"/>
                    </a:moveTo>
                    <a:lnTo>
                      <a:pt x="26" y="0"/>
                    </a:lnTo>
                    <a:lnTo>
                      <a:pt x="52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6" name="Rectangle 40"/>
              <p:cNvSpPr>
                <a:spLocks noChangeArrowheads="1"/>
              </p:cNvSpPr>
              <p:nvPr/>
            </p:nvSpPr>
            <p:spPr bwMode="auto">
              <a:xfrm>
                <a:off x="2860" y="3433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0</a:t>
                </a:r>
                <a:endParaRPr lang="en-US"/>
              </a:p>
            </p:txBody>
          </p:sp>
          <p:sp>
            <p:nvSpPr>
              <p:cNvPr id="14377" name="Rectangle 41"/>
              <p:cNvSpPr>
                <a:spLocks noChangeArrowheads="1"/>
              </p:cNvSpPr>
              <p:nvPr/>
            </p:nvSpPr>
            <p:spPr bwMode="auto">
              <a:xfrm>
                <a:off x="2860" y="3276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1</a:t>
                </a:r>
                <a:endParaRPr lang="en-US"/>
              </a:p>
            </p:txBody>
          </p:sp>
          <p:sp>
            <p:nvSpPr>
              <p:cNvPr id="14378" name="Rectangle 42"/>
              <p:cNvSpPr>
                <a:spLocks noChangeArrowheads="1"/>
              </p:cNvSpPr>
              <p:nvPr/>
            </p:nvSpPr>
            <p:spPr bwMode="auto">
              <a:xfrm>
                <a:off x="2860" y="3120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2</a:t>
                </a:r>
                <a:endParaRPr lang="en-US"/>
              </a:p>
            </p:txBody>
          </p:sp>
          <p:sp>
            <p:nvSpPr>
              <p:cNvPr id="14379" name="Rectangle 43"/>
              <p:cNvSpPr>
                <a:spLocks noChangeArrowheads="1"/>
              </p:cNvSpPr>
              <p:nvPr/>
            </p:nvSpPr>
            <p:spPr bwMode="auto">
              <a:xfrm>
                <a:off x="2870" y="2635"/>
                <a:ext cx="3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0">
                    <a:solidFill>
                      <a:srgbClr val="000000"/>
                    </a:solidFill>
                    <a:latin typeface="Book Antiqua" pitchFamily="18" charset="0"/>
                  </a:rPr>
                  <a:t>j</a:t>
                </a:r>
                <a:endParaRPr lang="en-US"/>
              </a:p>
            </p:txBody>
          </p:sp>
          <p:sp>
            <p:nvSpPr>
              <p:cNvPr id="14380" name="Oval 44"/>
              <p:cNvSpPr>
                <a:spLocks noChangeArrowheads="1"/>
              </p:cNvSpPr>
              <p:nvPr/>
            </p:nvSpPr>
            <p:spPr bwMode="auto">
              <a:xfrm>
                <a:off x="2742" y="2683"/>
                <a:ext cx="48" cy="43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1" name="Oval 45"/>
              <p:cNvSpPr>
                <a:spLocks noChangeArrowheads="1"/>
              </p:cNvSpPr>
              <p:nvPr/>
            </p:nvSpPr>
            <p:spPr bwMode="auto">
              <a:xfrm>
                <a:off x="2742" y="3150"/>
                <a:ext cx="48" cy="4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2" name="Oval 46"/>
              <p:cNvSpPr>
                <a:spLocks noChangeArrowheads="1"/>
              </p:cNvSpPr>
              <p:nvPr/>
            </p:nvSpPr>
            <p:spPr bwMode="auto">
              <a:xfrm>
                <a:off x="2742" y="3304"/>
                <a:ext cx="48" cy="4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3" name="Oval 47"/>
              <p:cNvSpPr>
                <a:spLocks noChangeArrowheads="1"/>
              </p:cNvSpPr>
              <p:nvPr/>
            </p:nvSpPr>
            <p:spPr bwMode="auto">
              <a:xfrm>
                <a:off x="2742" y="3461"/>
                <a:ext cx="48" cy="4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4" name="Line 48"/>
              <p:cNvSpPr>
                <a:spLocks noChangeShapeType="1"/>
              </p:cNvSpPr>
              <p:nvPr/>
            </p:nvSpPr>
            <p:spPr bwMode="auto">
              <a:xfrm flipV="1">
                <a:off x="1479" y="2707"/>
                <a:ext cx="1246" cy="2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5" name="Freeform 49"/>
              <p:cNvSpPr>
                <a:spLocks/>
              </p:cNvSpPr>
              <p:nvPr/>
            </p:nvSpPr>
            <p:spPr bwMode="auto">
              <a:xfrm>
                <a:off x="2638" y="2681"/>
                <a:ext cx="87" cy="80"/>
              </a:xfrm>
              <a:custGeom>
                <a:avLst/>
                <a:gdLst>
                  <a:gd name="T0" fmla="*/ 0 w 87"/>
                  <a:gd name="T1" fmla="*/ 0 h 80"/>
                  <a:gd name="T2" fmla="*/ 87 w 87"/>
                  <a:gd name="T3" fmla="*/ 26 h 80"/>
                  <a:gd name="T4" fmla="*/ 15 w 87"/>
                  <a:gd name="T5" fmla="*/ 80 h 80"/>
                  <a:gd name="T6" fmla="*/ 48 w 87"/>
                  <a:gd name="T7" fmla="*/ 32 h 80"/>
                  <a:gd name="T8" fmla="*/ 0 w 87"/>
                  <a:gd name="T9" fmla="*/ 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80">
                    <a:moveTo>
                      <a:pt x="0" y="0"/>
                    </a:moveTo>
                    <a:lnTo>
                      <a:pt x="87" y="26"/>
                    </a:lnTo>
                    <a:lnTo>
                      <a:pt x="15" y="80"/>
                    </a:lnTo>
                    <a:lnTo>
                      <a:pt x="4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6" name="Line 50"/>
              <p:cNvSpPr>
                <a:spLocks noChangeShapeType="1"/>
              </p:cNvSpPr>
              <p:nvPr/>
            </p:nvSpPr>
            <p:spPr bwMode="auto">
              <a:xfrm>
                <a:off x="1479" y="2939"/>
                <a:ext cx="1285" cy="54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7" name="Freeform 51"/>
              <p:cNvSpPr>
                <a:spLocks/>
              </p:cNvSpPr>
              <p:nvPr/>
            </p:nvSpPr>
            <p:spPr bwMode="auto">
              <a:xfrm>
                <a:off x="2673" y="3413"/>
                <a:ext cx="91" cy="76"/>
              </a:xfrm>
              <a:custGeom>
                <a:avLst/>
                <a:gdLst>
                  <a:gd name="T0" fmla="*/ 32 w 91"/>
                  <a:gd name="T1" fmla="*/ 0 h 76"/>
                  <a:gd name="T2" fmla="*/ 91 w 91"/>
                  <a:gd name="T3" fmla="*/ 70 h 76"/>
                  <a:gd name="T4" fmla="*/ 0 w 91"/>
                  <a:gd name="T5" fmla="*/ 76 h 76"/>
                  <a:gd name="T6" fmla="*/ 54 w 91"/>
                  <a:gd name="T7" fmla="*/ 54 h 76"/>
                  <a:gd name="T8" fmla="*/ 32 w 91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" h="76">
                    <a:moveTo>
                      <a:pt x="32" y="0"/>
                    </a:moveTo>
                    <a:lnTo>
                      <a:pt x="91" y="70"/>
                    </a:lnTo>
                    <a:lnTo>
                      <a:pt x="0" y="76"/>
                    </a:lnTo>
                    <a:lnTo>
                      <a:pt x="54" y="54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8" name="Line 52"/>
              <p:cNvSpPr>
                <a:spLocks noChangeShapeType="1"/>
              </p:cNvSpPr>
              <p:nvPr/>
            </p:nvSpPr>
            <p:spPr bwMode="auto">
              <a:xfrm>
                <a:off x="1479" y="2939"/>
                <a:ext cx="1285" cy="38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9" name="Freeform 53"/>
              <p:cNvSpPr>
                <a:spLocks/>
              </p:cNvSpPr>
              <p:nvPr/>
            </p:nvSpPr>
            <p:spPr bwMode="auto">
              <a:xfrm>
                <a:off x="2675" y="3265"/>
                <a:ext cx="89" cy="79"/>
              </a:xfrm>
              <a:custGeom>
                <a:avLst/>
                <a:gdLst>
                  <a:gd name="T0" fmla="*/ 24 w 89"/>
                  <a:gd name="T1" fmla="*/ 0 h 79"/>
                  <a:gd name="T2" fmla="*/ 89 w 89"/>
                  <a:gd name="T3" fmla="*/ 63 h 79"/>
                  <a:gd name="T4" fmla="*/ 0 w 89"/>
                  <a:gd name="T5" fmla="*/ 79 h 79"/>
                  <a:gd name="T6" fmla="*/ 50 w 89"/>
                  <a:gd name="T7" fmla="*/ 50 h 79"/>
                  <a:gd name="T8" fmla="*/ 24 w 89"/>
                  <a:gd name="T9" fmla="*/ 0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79">
                    <a:moveTo>
                      <a:pt x="24" y="0"/>
                    </a:moveTo>
                    <a:lnTo>
                      <a:pt x="89" y="63"/>
                    </a:lnTo>
                    <a:lnTo>
                      <a:pt x="0" y="79"/>
                    </a:lnTo>
                    <a:lnTo>
                      <a:pt x="50" y="5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0" name="Rectangle 54"/>
              <p:cNvSpPr>
                <a:spLocks noChangeArrowheads="1"/>
              </p:cNvSpPr>
              <p:nvPr/>
            </p:nvSpPr>
            <p:spPr bwMode="auto">
              <a:xfrm>
                <a:off x="2001" y="2600"/>
                <a:ext cx="68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FF"/>
                    </a:solidFill>
                    <a:latin typeface="Book Antiqua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14391" name="Rectangle 55"/>
              <p:cNvSpPr>
                <a:spLocks noChangeArrowheads="1"/>
              </p:cNvSpPr>
              <p:nvPr/>
            </p:nvSpPr>
            <p:spPr bwMode="auto">
              <a:xfrm>
                <a:off x="2062" y="2674"/>
                <a:ext cx="50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0">
                    <a:solidFill>
                      <a:srgbClr val="0000FF"/>
                    </a:solidFill>
                    <a:latin typeface="Book Antiqua" pitchFamily="18" charset="0"/>
                  </a:rPr>
                  <a:t>ij</a:t>
                </a:r>
                <a:endParaRPr lang="en-US"/>
              </a:p>
            </p:txBody>
          </p:sp>
          <p:sp>
            <p:nvSpPr>
              <p:cNvPr id="14392" name="Rectangle 56"/>
              <p:cNvSpPr>
                <a:spLocks noChangeArrowheads="1"/>
              </p:cNvSpPr>
              <p:nvPr/>
            </p:nvSpPr>
            <p:spPr bwMode="auto">
              <a:xfrm>
                <a:off x="2014" y="2948"/>
                <a:ext cx="68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14393" name="Rectangle 57"/>
              <p:cNvSpPr>
                <a:spLocks noChangeArrowheads="1"/>
              </p:cNvSpPr>
              <p:nvPr/>
            </p:nvSpPr>
            <p:spPr bwMode="auto">
              <a:xfrm>
                <a:off x="2073" y="3022"/>
                <a:ext cx="77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0">
                    <a:solidFill>
                      <a:srgbClr val="000000"/>
                    </a:solidFill>
                    <a:latin typeface="Book Antiqua" pitchFamily="18" charset="0"/>
                  </a:rPr>
                  <a:t>i1</a:t>
                </a:r>
                <a:endParaRPr lang="en-US"/>
              </a:p>
            </p:txBody>
          </p:sp>
          <p:sp>
            <p:nvSpPr>
              <p:cNvPr id="14394" name="Rectangle 58"/>
              <p:cNvSpPr>
                <a:spLocks noChangeArrowheads="1"/>
              </p:cNvSpPr>
              <p:nvPr/>
            </p:nvSpPr>
            <p:spPr bwMode="auto">
              <a:xfrm>
                <a:off x="2014" y="3215"/>
                <a:ext cx="68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Book Antiqua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14395" name="Rectangle 59"/>
              <p:cNvSpPr>
                <a:spLocks noChangeArrowheads="1"/>
              </p:cNvSpPr>
              <p:nvPr/>
            </p:nvSpPr>
            <p:spPr bwMode="auto">
              <a:xfrm>
                <a:off x="2073" y="3289"/>
                <a:ext cx="77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0">
                    <a:solidFill>
                      <a:srgbClr val="000000"/>
                    </a:solidFill>
                    <a:latin typeface="Book Antiqua" pitchFamily="18" charset="0"/>
                  </a:rPr>
                  <a:t>i0</a:t>
                </a:r>
                <a:endParaRPr lang="en-US"/>
              </a:p>
            </p:txBody>
          </p:sp>
        </p:grp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CB9B4-CE3C-4738-BB64-C2932862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Embedded Markov Chain: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D0B28B-BDC1-44D8-81A2-730CCAA75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each embedding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state probability vector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Non-stationary analysis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Steady state for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endParaRPr lang="de-DE" b="0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/>
                  <a:t>stationary probability vector of the embedded Markov chain is </a:t>
                </a:r>
                <a:br>
                  <a:rPr lang="en-US" dirty="0"/>
                </a:br>
                <a:r>
                  <a:rPr lang="en-US" dirty="0"/>
                  <a:t>left-eigenvector of the transition probability matrix with eigenvalue 1</a:t>
                </a:r>
              </a:p>
              <a:p>
                <a:pPr lvl="1"/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D0B28B-BDC1-44D8-81A2-730CCAA7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86400"/>
              </a:xfrm>
              <a:blipFill>
                <a:blip r:embed="rId3"/>
                <a:stretch>
                  <a:fillRect l="-229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7CFF62-76C4-4F7C-AAA4-8EFB48672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9E74CB-53A0-475B-A39A-DE9BB95BC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6" r="8852"/>
          <a:stretch/>
        </p:blipFill>
        <p:spPr>
          <a:xfrm>
            <a:off x="5754710" y="914400"/>
            <a:ext cx="6017915" cy="35089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A9E2599-9830-4F8F-B126-4BCF59126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84037"/>
            <a:ext cx="4328719" cy="10654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A2E465-0BCA-4575-B07C-D1AF0358C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16"/>
          <a:stretch/>
        </p:blipFill>
        <p:spPr>
          <a:xfrm>
            <a:off x="760141" y="3124200"/>
            <a:ext cx="2016853" cy="7382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B005757-65AF-419F-8931-FBD3F6EFF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510481"/>
            <a:ext cx="2449585" cy="6711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BDD64D2-97A8-4C60-ADF1-5B1AA303B2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84"/>
          <a:stretch/>
        </p:blipFill>
        <p:spPr>
          <a:xfrm>
            <a:off x="3312253" y="4400994"/>
            <a:ext cx="1633652" cy="7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Numerical solution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Power Method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57C22C0-DC7D-4B9F-B0BA-7E4D1DD0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Method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5676DC-8975-4847-95D4-C0B34DB7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robust method for non-stationary analysis of embedded Markov chains</a:t>
            </a:r>
          </a:p>
          <a:p>
            <a:r>
              <a:rPr lang="en-US" dirty="0"/>
              <a:t>An implementation of the power method is provided at </a:t>
            </a:r>
            <a:r>
              <a:rPr lang="en-US" dirty="0">
                <a:hlinkClick r:id="rId3"/>
              </a:rPr>
              <a:t>https://modeling.systems</a:t>
            </a:r>
            <a:r>
              <a:rPr lang="en-US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62583B0-7692-43A8-B35A-8C0E922D6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D69815-5F69-48EB-84E3-70754EE7D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15" y="1691691"/>
            <a:ext cx="8235333" cy="22048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8055FD-B2B8-4D38-A48A-442D92CF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854148"/>
            <a:ext cx="8263155" cy="27752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00EA14-C23D-4AB5-A2B6-2B19A6399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6" t="24927" r="6001" b="45888"/>
          <a:stretch/>
        </p:blipFill>
        <p:spPr>
          <a:xfrm>
            <a:off x="7010400" y="4961870"/>
            <a:ext cx="4244898" cy="40887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734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E37B2-3E77-4AB4-A97B-E436F95A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Power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083078-791B-44AA-8D07-6DF7D00AD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of M/GI/1-5 quickly converges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E02939-884F-41B6-A3AF-7EEAE70C0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5056CE-B3B2-4E09-97A1-F8395A293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400" y="1524000"/>
            <a:ext cx="7315200" cy="41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Kleinrock’s (Burke’s) result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Notion of Embedding Times</a:t>
            </a:r>
          </a:p>
        </p:txBody>
      </p:sp>
    </p:spTree>
    <p:extLst>
      <p:ext uri="{BB962C8B-B14F-4D97-AF65-F5344CB8AC3E}">
        <p14:creationId xmlns:p14="http://schemas.microsoft.com/office/powerpoint/2010/main" val="252773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68F3F-6D3F-44C3-9B22-1DC95914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 of Embedding Times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B804E5-F795-49CD-A51B-62E771C1D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BFE154-B8D4-442A-B780-4B9AAF9E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58897"/>
            <a:ext cx="9529894" cy="5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4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F6001-9A00-4896-8A35-0F10DAC0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of System State at Embedding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6A8009-7BA5-4E2F-81B6-2C88E89D6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	system state as seen by an arriving customer immediately before or after an arrival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	system state as seen by a departing customer immediately before or after service end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	system state as seen by a random observer, i.e., at an arbitrary time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	system state at defined embedding times</a:t>
                </a:r>
              </a:p>
              <a:p>
                <a:endParaRPr lang="en-US" dirty="0"/>
              </a:p>
              <a:p>
                <a:r>
                  <a:rPr lang="en-US" dirty="0"/>
                  <a:t>Examples for embedding times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with embedding immediately after departure for M/GI/1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with embedding immediately before arrival for GI/M/1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birth-and-death processes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general: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PASTA property: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36A8009-7BA5-4E2F-81B6-2C88E89D6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  <a:blipFill>
                <a:blip r:embed="rId2"/>
                <a:stretch>
                  <a:fillRect l="-215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A11ED-33E8-4139-9B4B-E8B6A8F56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17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91F3CEB-DCC6-4176-9C7A-E249F17AB18C}"/>
                  </a:ext>
                </a:extLst>
              </p:cNvPr>
              <p:cNvSpPr txBox="1"/>
              <p:nvPr/>
            </p:nvSpPr>
            <p:spPr>
              <a:xfrm>
                <a:off x="6002144" y="4572000"/>
                <a:ext cx="6096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buFont typeface="Wingdings 3" pitchFamily="18" charset="2"/>
                  <a:buChar char="u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In general: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kumimoji="0" lang="de-DE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sSub>
                      <m:sSubPr>
                        <m:ctrlP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𝐷</m:t>
                        </m:r>
                      </m:sub>
                    </m:sSub>
                  </m:oMath>
                </a14:m>
                <a:endPara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buFont typeface="Wingdings 3" pitchFamily="18" charset="2"/>
                  <a:buChar char="u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Kleinrock’s (Burke’s) result shows for which systems</a:t>
                </a:r>
                <a:r>
                  <a:rPr kumimoji="0" lang="en-US" sz="2000" b="0" i="0" u="none" strike="noStrike" kern="0" cap="none" spc="0" normalizeH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kumimoji="0" lang="de-DE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𝐷</m:t>
                        </m:r>
                      </m:sub>
                    </m:sSub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91F3CEB-DCC6-4176-9C7A-E249F17AB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144" y="4572000"/>
                <a:ext cx="6096000" cy="1077218"/>
              </a:xfrm>
              <a:prstGeom prst="rect">
                <a:avLst/>
              </a:prstGeom>
              <a:blipFill>
                <a:blip r:embed="rId3"/>
                <a:stretch>
                  <a:fillRect l="-500" t="-2260" b="-9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88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72382AE-EC35-4077-B706-CA5795BC34BA}"/>
              </a:ext>
            </a:extLst>
          </p:cNvPr>
          <p:cNvSpPr/>
          <p:nvPr/>
        </p:nvSpPr>
        <p:spPr bwMode="auto">
          <a:xfrm>
            <a:off x="685800" y="914400"/>
            <a:ext cx="10820400" cy="15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7EC554-B667-4DFC-8D99-E7EE4915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Kleinrock’s (Burke’s)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23382A-5F49-487E-9082-2F8172AC8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System state can change at most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 State distribution as seen by an arriving customer will be the same as that seen by a departing customer.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DE" b="0" i="1" dirty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=0,1,…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analysis of M/GI/1 queue utilizes this result</a:t>
                </a:r>
              </a:p>
              <a:p>
                <a:endParaRPr lang="en-US" dirty="0"/>
              </a:p>
              <a:p>
                <a:r>
                  <a:rPr lang="en-US" dirty="0"/>
                  <a:t>Note: result cannot be used for queues with batch arrivals or batch services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23382A-5F49-487E-9082-2F8172AC8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210FD7-DE98-48B9-A1CD-F593ECE7C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657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8C7A0-39DB-4AEE-A69C-65B97639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Kleinrock’s (Burke’s) Result: Derivation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1DF9A2-4339-49E8-A141-231E1D3A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2DDEA5-6DDB-4887-8911-4C84B3687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C9CABA-8C86-40A0-9A66-81A77E75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925"/>
            <a:ext cx="8858774" cy="52766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5E183C-BBDD-48D9-8336-2C8274B42311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465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1273098"/>
            <a:ext cx="5715000" cy="1698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5 	Analysis of Non-Markovian Systems</a:t>
            </a:r>
          </a:p>
          <a:p>
            <a:pPr marL="0" indent="0" defTabSz="268288">
              <a:buNone/>
            </a:pPr>
            <a:r>
              <a:rPr lang="en-US" sz="1600" b="1" noProof="0" dirty="0">
                <a:solidFill>
                  <a:schemeClr val="accent5"/>
                </a:solidFill>
              </a:rPr>
              <a:t>	</a:t>
            </a:r>
            <a:r>
              <a:rPr lang="en-US" sz="1600" noProof="0" dirty="0"/>
              <a:t>5.1 Discrete-Time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5.2 Method of Embedded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	5.2.1 Power Method for Numerical Derivation</a:t>
            </a:r>
          </a:p>
          <a:p>
            <a:pPr marL="0" indent="0" defTabSz="268288">
              <a:buNone/>
            </a:pPr>
            <a:r>
              <a:rPr lang="en-US" sz="1600" noProof="0" dirty="0"/>
              <a:t>		5.2.2 Notion of Embedding Times</a:t>
            </a:r>
          </a:p>
          <a:p>
            <a:pPr marL="0" indent="0" defTabSz="268288">
              <a:buNone/>
            </a:pPr>
            <a:r>
              <a:rPr lang="en-US" sz="1600" noProof="0" dirty="0"/>
              <a:t>		5.2.3 Kleinrock’s Result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None/>
            </a:pPr>
            <a:r>
              <a:rPr lang="en-US" sz="1600" noProof="0" dirty="0"/>
              <a:t>	5.3 Delay System M/GI/1 </a:t>
            </a:r>
          </a:p>
          <a:p>
            <a:pPr marL="0" indent="0" defTabSz="268288">
              <a:buNone/>
            </a:pPr>
            <a:r>
              <a:rPr lang="en-US" sz="1600" noProof="0" dirty="0"/>
              <a:t>		5.3.1 Model Structure and Parameters</a:t>
            </a:r>
          </a:p>
          <a:p>
            <a:pPr marL="0" indent="0" defTabSz="268288">
              <a:buNone/>
            </a:pPr>
            <a:r>
              <a:rPr lang="en-US" sz="1600" noProof="0" dirty="0"/>
              <a:t>		5.3.2 Markov Chain and State Transition</a:t>
            </a:r>
          </a:p>
          <a:p>
            <a:pPr marL="0" indent="0" defTabSz="268288">
              <a:buNone/>
            </a:pPr>
            <a:r>
              <a:rPr lang="en-US" sz="1600" noProof="0" dirty="0"/>
              <a:t>		5.3.3 State Equation</a:t>
            </a:r>
          </a:p>
          <a:p>
            <a:pPr marL="0" indent="0" defTabSz="268288">
              <a:buNone/>
            </a:pPr>
            <a:r>
              <a:rPr lang="en-US" sz="1600" noProof="0" dirty="0"/>
              <a:t>		5.3.4 State Probabilities </a:t>
            </a:r>
          </a:p>
          <a:p>
            <a:pPr marL="0" indent="0" defTabSz="268288">
              <a:buNone/>
            </a:pPr>
            <a:r>
              <a:rPr lang="en-US" sz="1600" noProof="0" dirty="0"/>
              <a:t>		5.3.5 Delay Distribution</a:t>
            </a:r>
          </a:p>
          <a:p>
            <a:pPr marL="0" indent="0" defTabSz="268288">
              <a:buNone/>
            </a:pPr>
            <a:r>
              <a:rPr lang="en-US" sz="1600" noProof="0" dirty="0"/>
              <a:t>		5.3.6 Other System Characteristics </a:t>
            </a:r>
          </a:p>
          <a:p>
            <a:pPr marL="0" indent="0" defTabSz="268288">
              <a:buNone/>
            </a:pPr>
            <a:r>
              <a:rPr lang="en-US" sz="1600" noProof="0" dirty="0"/>
              <a:t>		5.3.7 State Probabilities at Arbitrary Time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 defTabSz="268288">
              <a:buNone/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5.4 Delay System GI/M/1</a:t>
            </a:r>
          </a:p>
          <a:p>
            <a:pPr marL="0" indent="0" defTabSz="268288">
              <a:buNone/>
            </a:pPr>
            <a:r>
              <a:rPr lang="en-US" sz="1600" b="0" kern="0" dirty="0"/>
              <a:t>		5.4.1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5.4.2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5.4.3 State Probabilities</a:t>
            </a:r>
          </a:p>
          <a:p>
            <a:pPr marL="0" indent="0" defTabSz="268288">
              <a:buNone/>
            </a:pPr>
            <a:r>
              <a:rPr lang="en-US" sz="1600" b="0" kern="0" dirty="0"/>
              <a:t>		5.4.4 State Analysis with Geometric Approach</a:t>
            </a:r>
          </a:p>
          <a:p>
            <a:pPr marL="0" indent="0" defTabSz="268288">
              <a:buNone/>
            </a:pPr>
            <a:r>
              <a:rPr lang="en-US" sz="1600" b="0" kern="0" dirty="0"/>
              <a:t>		5.4.5 Waiting Time Distribution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5.5 Model with Batch Service and Threshold Control</a:t>
            </a:r>
          </a:p>
          <a:p>
            <a:pPr marL="0" indent="0" defTabSz="268288">
              <a:buNone/>
            </a:pPr>
            <a:r>
              <a:rPr lang="en-US" sz="1600" b="0" kern="0" dirty="0"/>
              <a:t>		5.5.1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5.5.2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5.5.3 State Probabilities and System Characteristics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5.6 Results for Continuous-Time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5.6.1 Characteristics of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5.6.2 Lindley Integral Eq. GI/GI/1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5.6.3 Kingman’s Approximation of Mean Waiting Times</a:t>
            </a:r>
          </a:p>
        </p:txBody>
      </p:sp>
    </p:spTree>
    <p:extLst>
      <p:ext uri="{BB962C8B-B14F-4D97-AF65-F5344CB8AC3E}">
        <p14:creationId xmlns:p14="http://schemas.microsoft.com/office/powerpoint/2010/main" val="15508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1845B-5951-43B6-9A7C-C9AFCDA7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Discrete-Time Markov Chain (DTMC)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063E8F-C3B5-4D6D-AFC6-F68AC5D1E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506200" cy="56388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Discrete-time Markov process</a:t>
                </a:r>
              </a:p>
              <a:p>
                <a:pPr lvl="1"/>
                <a:r>
                  <a:rPr lang="en-US" dirty="0"/>
                  <a:t>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 has Markov property at discrete (not necessarily equidistant) points in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=0,1,…}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Sequence of r.v.s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only depends on current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(Markov property)</a:t>
                </a:r>
              </a:p>
              <a:p>
                <a:pPr lvl="1"/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Discrete-time Markov chain</a:t>
                </a:r>
              </a:p>
              <a:p>
                <a:pPr lvl="1"/>
                <a:r>
                  <a:rPr lang="en-US" dirty="0">
                    <a:ea typeface="+mn-ea"/>
                  </a:rPr>
                  <a:t>finite or countable state space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r>
                  <a:rPr lang="en-US" dirty="0">
                    <a:ea typeface="+mn-ea"/>
                  </a:rPr>
                  <a:t>: </a:t>
                </a:r>
                <a:r>
                  <a:rPr lang="en-US" dirty="0"/>
                  <a:t>discrete state space, e.g., analysis of M/GI/1 or GI/M/1</a:t>
                </a:r>
              </a:p>
              <a:p>
                <a:pPr lvl="1"/>
                <a:r>
                  <a:rPr lang="en-US" dirty="0">
                    <a:ea typeface="+mn-ea"/>
                  </a:rPr>
                  <a:t>transition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≥0</m:t>
                    </m:r>
                  </m:oMath>
                </a14:m>
                <a:r>
                  <a:rPr lang="en-US" dirty="0">
                    <a:ea typeface="+mn-ea"/>
                  </a:rPr>
                  <a:t>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𝑗</m:t>
                    </m:r>
                  </m:oMath>
                </a14:m>
                <a:r>
                  <a:rPr lang="en-US" dirty="0">
                    <a:ea typeface="+mn-ea"/>
                  </a:rPr>
                  <a:t> 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endParaRPr lang="en-US" dirty="0">
                  <a:ea typeface="+mn-ea"/>
                </a:endParaRPr>
              </a:p>
              <a:p>
                <a:pPr lvl="1"/>
                <a:r>
                  <a:rPr lang="en-US" dirty="0">
                    <a:ea typeface="+mn-ea"/>
                  </a:rPr>
                  <a:t>initial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e>
                    </m:d>
                  </m:oMath>
                </a14:m>
                <a:endParaRPr lang="de-DE" b="0" dirty="0">
                  <a:ea typeface="+mn-ea"/>
                </a:endParaRPr>
              </a:p>
              <a:p>
                <a:pPr lvl="1"/>
                <a:endParaRPr lang="en-US" dirty="0">
                  <a:ea typeface="+mn-ea"/>
                </a:endParaRPr>
              </a:p>
              <a:p>
                <a:r>
                  <a:rPr lang="en-US" dirty="0"/>
                  <a:t>Fundamental: </a:t>
                </a:r>
                <a:r>
                  <a:rPr lang="en-US" b="1" dirty="0">
                    <a:solidFill>
                      <a:schemeClr val="accent5"/>
                    </a:solidFill>
                  </a:rPr>
                  <a:t>Markov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1" dirty="0">
                    <a:solidFill>
                      <a:schemeClr val="accent5"/>
                    </a:solidFill>
                    <a:ea typeface="+mn-ea"/>
                  </a:rPr>
                  <a:t>transition probability</a:t>
                </a:r>
                <a:r>
                  <a:rPr lang="en-US" dirty="0">
                    <a:ea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+mn-ea"/>
                  </a:rPr>
                  <a:t> </a:t>
                </a:r>
              </a:p>
              <a:p>
                <a:pPr lvl="1"/>
                <a:r>
                  <a:rPr lang="en-US" dirty="0">
                    <a:ea typeface="+mn-ea"/>
                  </a:rPr>
                  <a:t>transition probability matrix (stochastic matrix):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={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en-US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063E8F-C3B5-4D6D-AFC6-F68AC5D1E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06200" cy="5638800"/>
              </a:xfrm>
              <a:blipFill>
                <a:blip r:embed="rId2"/>
                <a:stretch>
                  <a:fillRect l="-212" t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C6363C-E331-445C-8312-D8BBC6D1D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6960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4CF41-F0B1-4A40-9561-C1C18ACB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Markov Chain (CTMC)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01DE86C-3819-48BF-85D8-3FC9C93B0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582400" cy="5105400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Continuous-time Markov process</a:t>
                </a:r>
              </a:p>
              <a:p>
                <a:pPr lvl="1"/>
                <a:r>
                  <a:rPr lang="en-US" dirty="0"/>
                  <a:t>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dirty="0"/>
                  <a:t> with Markov property</a:t>
                </a: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Continuous-time Markov chain (CMTC)</a:t>
                </a:r>
                <a:r>
                  <a:rPr lang="en-US" dirty="0"/>
                  <a:t> is defined by</a:t>
                </a:r>
              </a:p>
              <a:p>
                <a:pPr lvl="1"/>
                <a:r>
                  <a:rPr lang="en-US" dirty="0"/>
                  <a:t>discrete state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finite or countable; e.g. number of customers in system</a:t>
                </a:r>
              </a:p>
              <a:p>
                <a:pPr lvl="1"/>
                <a:r>
                  <a:rPr lang="en-US" dirty="0"/>
                  <a:t>transition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, i.e. probability distribution of initial state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Probability 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that the system is in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State vector 	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Definition of </a:t>
                </a:r>
                <a:r>
                  <a:rPr lang="en-US" b="1" dirty="0">
                    <a:solidFill>
                      <a:schemeClr val="accent5"/>
                    </a:solidFill>
                  </a:rPr>
                  <a:t>rate matrix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allows compact notation (Kolmogorov equations.)</a:t>
                </a:r>
              </a:p>
              <a:p>
                <a:pPr lvl="1"/>
                <a:r>
                  <a:rPr lang="en-US" dirty="0"/>
                  <a:t>row-wise sums of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are 0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01DE86C-3819-48BF-85D8-3FC9C93B0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82400" cy="5105400"/>
              </a:xfrm>
              <a:blipFill>
                <a:blip r:embed="rId3"/>
                <a:stretch>
                  <a:fillRect l="-211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E93C3-FD8A-4E14-B0C2-1E910E6CC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08C796-88C4-4BD6-B8B5-783E1CCC06D6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1277600" y="214694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67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D7B0B-4D0F-46DB-AD74-42958B0A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Bursty</a:t>
            </a:r>
            <a:r>
              <a:rPr lang="en-US" dirty="0"/>
              <a:t> Channel (Gilbert-Elliot Model)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940502-090A-4C1A-9182-23601F51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136" y="914400"/>
            <a:ext cx="5818264" cy="5105400"/>
          </a:xfrm>
        </p:spPr>
        <p:txBody>
          <a:bodyPr/>
          <a:lstStyle/>
          <a:p>
            <a:r>
              <a:rPr lang="en-US" dirty="0"/>
              <a:t>Transition diagram with transition probabilities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Transition 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D5BCB-BE9D-470D-B19D-8383D2315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06771-6948-4F1C-B374-861F8167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334" y="1295400"/>
            <a:ext cx="5436066" cy="26425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40AB8DC-2622-4550-A1DB-0A02DBCF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51" y="4519161"/>
            <a:ext cx="3087149" cy="183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E89D47C-7067-4057-9534-CC9CC28E9E0D}"/>
                  </a:ext>
                </a:extLst>
              </p:cNvPr>
              <p:cNvSpPr txBox="1"/>
              <p:nvPr/>
            </p:nvSpPr>
            <p:spPr>
              <a:xfrm>
                <a:off x="313268" y="914400"/>
                <a:ext cx="5630331" cy="4832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eaLnBrk="1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1pPr>
                <a:lvl2pPr marL="742950" indent="-285750" eaLnBrk="1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en-US" b="0" dirty="0"/>
                  <a:t>Gilbert-Elliot model has two different states </a:t>
                </a:r>
              </a:p>
              <a:p>
                <a:pPr lvl="1"/>
                <a:r>
                  <a:rPr lang="en-US" b="0" dirty="0"/>
                  <a:t>good state [X = 0] with low packet loss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bad state [X = 1] with a high packet loss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DTMC</a:t>
                </a:r>
              </a:p>
              <a:p>
                <a:pPr lvl="1"/>
                <a:r>
                  <a:rPr lang="en-US" b="0" dirty="0"/>
                  <a:t>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dirty="0"/>
                  <a:t>: change from good to bad</a:t>
                </a:r>
              </a:p>
              <a:p>
                <a:pPr lvl="1"/>
                <a:r>
                  <a:rPr lang="en-US" b="0" dirty="0"/>
                  <a:t>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: change from bad to good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E89D47C-7067-4057-9534-CC9CC28E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8" y="914400"/>
                <a:ext cx="5630331" cy="4832092"/>
              </a:xfrm>
              <a:prstGeom prst="rect">
                <a:avLst/>
              </a:prstGeom>
              <a:blipFill>
                <a:blip r:embed="rId5"/>
                <a:stretch>
                  <a:fillRect l="-433" t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83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9944F-7A88-458B-BE6C-E39C5F20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DTMC of a CTMC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D3F66A-76BB-454F-B993-0331C34E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650E17-2015-419A-A627-559E6F2B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85" y="885737"/>
            <a:ext cx="9026554" cy="47817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BA8599D-8B44-4BCC-B8D1-017FE6A82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5" r="11141"/>
          <a:stretch/>
        </p:blipFill>
        <p:spPr>
          <a:xfrm>
            <a:off x="26020" y="2711245"/>
            <a:ext cx="2514601" cy="1107347"/>
          </a:xfrm>
          <a:prstGeom prst="rect">
            <a:avLst/>
          </a:prstGeom>
        </p:spPr>
      </p:pic>
      <p:sp>
        <p:nvSpPr>
          <p:cNvPr id="9" name="Pfeil: nach rechts gekrümmt 8">
            <a:extLst>
              <a:ext uri="{FF2B5EF4-FFF2-40B4-BE49-F238E27FC236}">
                <a16:creationId xmlns:a16="http://schemas.microsoft.com/office/drawing/2014/main" id="{EFD217A2-5408-4758-A752-3F1470B660A6}"/>
              </a:ext>
            </a:extLst>
          </p:cNvPr>
          <p:cNvSpPr/>
          <p:nvPr/>
        </p:nvSpPr>
        <p:spPr bwMode="auto">
          <a:xfrm>
            <a:off x="2809285" y="2186438"/>
            <a:ext cx="914400" cy="2156962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451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Method of Embedded Markov Chain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5.2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526E8-EDF1-417E-A3A8-518E53AE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Regeneration Points of the Embedded Markov Chain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778A8A-DCD5-439F-8950-E4583C27D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CC88E6A-19E0-4815-8190-AD6136B7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4" y="1008776"/>
            <a:ext cx="9295002" cy="48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5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200],&quot;i&quot;:{&quot;d&quot;:&quot;xDXnzzTBmKxB6wlazrPCmg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59.2|30.8"/>
  <p:tag name="GENSWF_SLIDE_UID" val="{8421A221-925A-4195-9CA1-12743667AA60}:350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1390</Words>
  <Application>Microsoft Office PowerPoint</Application>
  <PresentationFormat>Breitbild</PresentationFormat>
  <Paragraphs>195</Paragraphs>
  <Slides>19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30" baseType="lpstr">
      <vt:lpstr>Book Antiqua</vt:lpstr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Dokument</vt:lpstr>
      <vt:lpstr>PowerPoint-Präsentation</vt:lpstr>
      <vt:lpstr>Disclaimer and Copyright Notice</vt:lpstr>
      <vt:lpstr>Chapter 5</vt:lpstr>
      <vt:lpstr>Discrete-Time Markov Chain (DTMC)</vt:lpstr>
      <vt:lpstr>Continuous-Time Markov Chain (CTMC)</vt:lpstr>
      <vt:lpstr>Example: Bursty Channel (Gilbert-Elliot Model)</vt:lpstr>
      <vt:lpstr>DTMC of a CTMC</vt:lpstr>
      <vt:lpstr>PowerPoint-Präsentation</vt:lpstr>
      <vt:lpstr>Regeneration Points of the Embedded Markov Chain</vt:lpstr>
      <vt:lpstr>Method of Embedded Markov Chain</vt:lpstr>
      <vt:lpstr>Method of Embedded Markov Chain: Matrix Form</vt:lpstr>
      <vt:lpstr>Power Method</vt:lpstr>
      <vt:lpstr>Power Method</vt:lpstr>
      <vt:lpstr>Illustration of Power Method</vt:lpstr>
      <vt:lpstr>Notion of Embedding Times</vt:lpstr>
      <vt:lpstr>Notion of Embedding Times</vt:lpstr>
      <vt:lpstr>Variables of System State at Embedding Times</vt:lpstr>
      <vt:lpstr>Kleinrock’s (Burke’s) Result</vt:lpstr>
      <vt:lpstr>Kleinrock’s (Burke’s) Result: Derivation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Ch5.1 Discrete-Time Markov Chain</dc:title>
  <dc:creator>tobias.hossfeld@uni-wuerzburg.de</dc:creator>
  <cp:lastModifiedBy>Tobias Hoßfeld</cp:lastModifiedBy>
  <cp:revision>926</cp:revision>
  <dcterms:created xsi:type="dcterms:W3CDTF">2011-01-08T01:15:19Z</dcterms:created>
  <dcterms:modified xsi:type="dcterms:W3CDTF">2022-05-05T09:24:16Z</dcterms:modified>
</cp:coreProperties>
</file>